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5"/>
  </p:notesMasterIdLst>
  <p:handoutMasterIdLst>
    <p:handoutMasterId r:id="rId26"/>
  </p:handoutMasterIdLst>
  <p:sldIdLst>
    <p:sldId id="258" r:id="rId2"/>
    <p:sldId id="271" r:id="rId3"/>
    <p:sldId id="364" r:id="rId4"/>
    <p:sldId id="373" r:id="rId5"/>
    <p:sldId id="374" r:id="rId6"/>
    <p:sldId id="369" r:id="rId7"/>
    <p:sldId id="372" r:id="rId8"/>
    <p:sldId id="375" r:id="rId9"/>
    <p:sldId id="370" r:id="rId10"/>
    <p:sldId id="382" r:id="rId11"/>
    <p:sldId id="384" r:id="rId12"/>
    <p:sldId id="385" r:id="rId13"/>
    <p:sldId id="386" r:id="rId14"/>
    <p:sldId id="387" r:id="rId15"/>
    <p:sldId id="388" r:id="rId16"/>
    <p:sldId id="378" r:id="rId17"/>
    <p:sldId id="379" r:id="rId18"/>
    <p:sldId id="389" r:id="rId19"/>
    <p:sldId id="390" r:id="rId20"/>
    <p:sldId id="391" r:id="rId21"/>
    <p:sldId id="392" r:id="rId22"/>
    <p:sldId id="393" r:id="rId23"/>
    <p:sldId id="307" r:id="rId24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AD2"/>
    <a:srgbClr val="00B0F0"/>
    <a:srgbClr val="276693"/>
    <a:srgbClr val="ECF3F9"/>
    <a:srgbClr val="DDFDFF"/>
    <a:srgbClr val="CCEFFC"/>
    <a:srgbClr val="6CA8E5"/>
    <a:srgbClr val="81ADD9"/>
    <a:srgbClr val="C9DCEF"/>
    <a:srgbClr val="B5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17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6ADA6-AC69-4E7A-B4CA-EEA3EF88F5EB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3C8D0-45D8-413D-A382-091B74DDEA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2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27EB3-5641-4231-92EC-DE3D1E15CFD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7A8F9-CFEB-4308-8F0B-3EE3C0D59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18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8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4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01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433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66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59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05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12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52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31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3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7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0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491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74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4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3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00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9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26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95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A8F9-CFEB-4308-8F0B-3EE3C0D591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92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66FF-8A5A-43DC-953F-3717A4FFBB79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A157-07D6-4A85-A573-6F441E277C8D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D51BD-5CAA-447F-9F71-7793401475EC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274-9062-4128-819D-FD8F3063548A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50B-70EB-49BC-833B-15E6D9A992E0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3C08-7012-4C04-9442-7A2DAFAD9E11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5D7E-9566-43C9-9CC5-6E2B95211F39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E83E2-130E-43EA-B137-19BACE08A212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AE84-481F-4F80-BCB0-E1DE966C944A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4F2-340B-4BA2-BFDD-054380B27F9B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CEB85-8895-4FF0-8BFB-B2F3BF601D3D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08E63AA-793F-41A5-8606-9DF7A54421A3}" type="datetime1">
              <a:rPr lang="en-US" altLang="ko-KR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618282" y="1093690"/>
            <a:ext cx="10955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Analysis of Seoul public transportation usage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59496BA-2385-4D78-AE0C-0354191A0DB7}"/>
              </a:ext>
            </a:extLst>
          </p:cNvPr>
          <p:cNvSpPr txBox="1">
            <a:spLocks/>
          </p:cNvSpPr>
          <p:nvPr/>
        </p:nvSpPr>
        <p:spPr>
          <a:xfrm>
            <a:off x="4523007" y="3464351"/>
            <a:ext cx="3145985" cy="1884790"/>
          </a:xfrm>
          <a:prstGeom prst="rect">
            <a:avLst/>
          </a:prstGeom>
          <a:solidFill>
            <a:srgbClr val="DDFDFF"/>
          </a:solidFill>
          <a:ln w="9525">
            <a:solidFill>
              <a:schemeClr val="accent1"/>
            </a:solidFill>
          </a:ln>
        </p:spPr>
        <p:txBody>
          <a:bodyPr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team: </a:t>
            </a:r>
            <a:r>
              <a:rPr lang="ko-KR" altLang="en-US" dirty="0" err="1"/>
              <a:t>민트초코</a:t>
            </a: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2017038023 </a:t>
            </a:r>
            <a:r>
              <a:rPr lang="ko-KR" altLang="en-US" dirty="0"/>
              <a:t>반예린</a:t>
            </a: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2015023025 </a:t>
            </a:r>
            <a:r>
              <a:rPr lang="ko-KR" altLang="en-US" dirty="0" err="1"/>
              <a:t>배나영</a:t>
            </a: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2018038003 </a:t>
            </a:r>
            <a:r>
              <a:rPr lang="ko-KR" altLang="en-US" dirty="0"/>
              <a:t>엄은지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6BC74BF-91E8-4CB6-8864-875FC186175D}"/>
              </a:ext>
            </a:extLst>
          </p:cNvPr>
          <p:cNvSpPr txBox="1">
            <a:spLocks/>
          </p:cNvSpPr>
          <p:nvPr/>
        </p:nvSpPr>
        <p:spPr>
          <a:xfrm>
            <a:off x="3318982" y="2098757"/>
            <a:ext cx="5740175" cy="596933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000" dirty="0"/>
              <a:t>Final Project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9078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Optimization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775581" y="857250"/>
            <a:ext cx="10808455" cy="508635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Indexing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800" dirty="0"/>
              <a:t>The number of people ride the bus by station</a:t>
            </a:r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89D3E5-957E-461C-8F62-437E2E15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" y="1962150"/>
            <a:ext cx="4076700" cy="362712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0C40BC4-204C-48F2-B646-7A8D62FB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0" y="1954530"/>
            <a:ext cx="4023360" cy="3634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E2B96-39BD-4272-8F36-E8338597A111}"/>
              </a:ext>
            </a:extLst>
          </p:cNvPr>
          <p:cNvSpPr txBox="1"/>
          <p:nvPr/>
        </p:nvSpPr>
        <p:spPr>
          <a:xfrm>
            <a:off x="1703068" y="5716905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Before Indexing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BCF5A-9A69-4006-8B4F-6E4088D2F36C}"/>
              </a:ext>
            </a:extLst>
          </p:cNvPr>
          <p:cNvSpPr txBox="1"/>
          <p:nvPr/>
        </p:nvSpPr>
        <p:spPr>
          <a:xfrm>
            <a:off x="7608572" y="5716905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After Indexing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B8BD4D-F4DB-4222-AD92-7AC57F62DB53}"/>
              </a:ext>
            </a:extLst>
          </p:cNvPr>
          <p:cNvSpPr/>
          <p:nvPr/>
        </p:nvSpPr>
        <p:spPr>
          <a:xfrm>
            <a:off x="1792224" y="2514600"/>
            <a:ext cx="2298192" cy="297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B52F43-454D-49BE-9C9A-13336C70574A}"/>
              </a:ext>
            </a:extLst>
          </p:cNvPr>
          <p:cNvSpPr/>
          <p:nvPr/>
        </p:nvSpPr>
        <p:spPr>
          <a:xfrm>
            <a:off x="7688580" y="2514600"/>
            <a:ext cx="2308860" cy="297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183484-843D-4E67-B8AD-6B71395F161F}"/>
              </a:ext>
            </a:extLst>
          </p:cNvPr>
          <p:cNvCxnSpPr>
            <a:cxnSpLocks/>
          </p:cNvCxnSpPr>
          <p:nvPr/>
        </p:nvCxnSpPr>
        <p:spPr>
          <a:xfrm>
            <a:off x="5587888" y="3767754"/>
            <a:ext cx="12377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9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Optimization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775581" y="857250"/>
            <a:ext cx="10808455" cy="508635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Indexing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800" dirty="0"/>
              <a:t>The number of people alight the subway by station</a:t>
            </a:r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E2B96-39BD-4272-8F36-E8338597A111}"/>
              </a:ext>
            </a:extLst>
          </p:cNvPr>
          <p:cNvSpPr txBox="1"/>
          <p:nvPr/>
        </p:nvSpPr>
        <p:spPr>
          <a:xfrm>
            <a:off x="1732012" y="5639505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Before Indexing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BCF5A-9A69-4006-8B4F-6E4088D2F36C}"/>
              </a:ext>
            </a:extLst>
          </p:cNvPr>
          <p:cNvSpPr txBox="1"/>
          <p:nvPr/>
        </p:nvSpPr>
        <p:spPr>
          <a:xfrm>
            <a:off x="7579628" y="5640229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After Indexing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519451D-88D8-4C73-B53D-CC42FE7F876F}"/>
              </a:ext>
            </a:extLst>
          </p:cNvPr>
          <p:cNvCxnSpPr>
            <a:cxnSpLocks/>
          </p:cNvCxnSpPr>
          <p:nvPr/>
        </p:nvCxnSpPr>
        <p:spPr>
          <a:xfrm>
            <a:off x="5497456" y="3737610"/>
            <a:ext cx="12377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A36043C-8D70-41C0-B5BE-6ABF3C04C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2" r="13627" b="30143"/>
          <a:stretch/>
        </p:blipFill>
        <p:spPr>
          <a:xfrm>
            <a:off x="1069081" y="1938532"/>
            <a:ext cx="4206227" cy="3552367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9C6A361-A749-4AC5-BE63-7B8F6AA4AB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7" r="15575" b="29965"/>
          <a:stretch/>
        </p:blipFill>
        <p:spPr>
          <a:xfrm>
            <a:off x="6925623" y="1987296"/>
            <a:ext cx="4188350" cy="35036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2DD24-F926-487E-B5BC-A802A6760FF1}"/>
              </a:ext>
            </a:extLst>
          </p:cNvPr>
          <p:cNvSpPr/>
          <p:nvPr/>
        </p:nvSpPr>
        <p:spPr>
          <a:xfrm>
            <a:off x="1732014" y="2510790"/>
            <a:ext cx="2298192" cy="226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F5F794-BC4E-461D-9474-B44626440B14}"/>
              </a:ext>
            </a:extLst>
          </p:cNvPr>
          <p:cNvSpPr/>
          <p:nvPr/>
        </p:nvSpPr>
        <p:spPr>
          <a:xfrm>
            <a:off x="7602488" y="2571749"/>
            <a:ext cx="2298192" cy="217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3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Optimization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775581" y="857250"/>
            <a:ext cx="10808455" cy="41888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Replication</a:t>
            </a:r>
          </a:p>
          <a:p>
            <a:pPr marL="0" indent="0" fontAlgn="base">
              <a:buNone/>
            </a:pPr>
            <a:endParaRPr lang="en-US" altLang="ko-KR" sz="1800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B3E7AF-4CBD-4E97-9BEF-86C98B95D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91" b="68322"/>
          <a:stretch/>
        </p:blipFill>
        <p:spPr>
          <a:xfrm>
            <a:off x="2511496" y="2458818"/>
            <a:ext cx="6815271" cy="25881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2DD24-F926-487E-B5BC-A802A6760FF1}"/>
              </a:ext>
            </a:extLst>
          </p:cNvPr>
          <p:cNvSpPr/>
          <p:nvPr/>
        </p:nvSpPr>
        <p:spPr>
          <a:xfrm>
            <a:off x="2511324" y="2892252"/>
            <a:ext cx="2872206" cy="226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378C245-5EB2-4825-A7F7-329EF0A83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" t="14835" r="28527" b="4633"/>
          <a:stretch/>
        </p:blipFill>
        <p:spPr>
          <a:xfrm>
            <a:off x="2720018" y="819336"/>
            <a:ext cx="6226759" cy="58671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F5F794-BC4E-461D-9474-B44626440B14}"/>
              </a:ext>
            </a:extLst>
          </p:cNvPr>
          <p:cNvSpPr/>
          <p:nvPr/>
        </p:nvSpPr>
        <p:spPr>
          <a:xfrm>
            <a:off x="4402088" y="1255831"/>
            <a:ext cx="1975852" cy="190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48550-F026-4DCA-A48A-24D8AE0CC629}"/>
              </a:ext>
            </a:extLst>
          </p:cNvPr>
          <p:cNvSpPr/>
          <p:nvPr/>
        </p:nvSpPr>
        <p:spPr>
          <a:xfrm>
            <a:off x="4402088" y="1688910"/>
            <a:ext cx="1693912" cy="181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15C394-2039-4749-814C-A90461DC4FB4}"/>
              </a:ext>
            </a:extLst>
          </p:cNvPr>
          <p:cNvSpPr/>
          <p:nvPr/>
        </p:nvSpPr>
        <p:spPr>
          <a:xfrm>
            <a:off x="4402088" y="4392663"/>
            <a:ext cx="1975852" cy="190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6668F5-F4DC-45F3-9EF7-60BFE09CF28B}"/>
              </a:ext>
            </a:extLst>
          </p:cNvPr>
          <p:cNvSpPr/>
          <p:nvPr/>
        </p:nvSpPr>
        <p:spPr>
          <a:xfrm>
            <a:off x="4402088" y="4818124"/>
            <a:ext cx="1857742" cy="190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07A9037-0878-4F95-AB84-76D59D460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52" r="32163" b="22963"/>
          <a:stretch/>
        </p:blipFill>
        <p:spPr>
          <a:xfrm>
            <a:off x="2720018" y="914399"/>
            <a:ext cx="6458871" cy="543170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DB6840-CC15-46FA-A446-CA4F7B0C2234}"/>
              </a:ext>
            </a:extLst>
          </p:cNvPr>
          <p:cNvSpPr/>
          <p:nvPr/>
        </p:nvSpPr>
        <p:spPr>
          <a:xfrm>
            <a:off x="4589180" y="2283645"/>
            <a:ext cx="2110533" cy="190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6EAB38-B98B-4B5E-A05D-BB54493DEAE8}"/>
              </a:ext>
            </a:extLst>
          </p:cNvPr>
          <p:cNvSpPr/>
          <p:nvPr/>
        </p:nvSpPr>
        <p:spPr>
          <a:xfrm>
            <a:off x="4576244" y="2732779"/>
            <a:ext cx="1975852" cy="190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9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1" grpId="0" animBg="1"/>
      <p:bldP spid="22" grpId="0" animBg="1"/>
      <p:bldP spid="24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Query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604131" y="784703"/>
            <a:ext cx="10808455" cy="4010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Seoul subway data: The average number of people </a:t>
            </a:r>
            <a:r>
              <a:rPr lang="en-US" altLang="ko-KR" sz="1800" b="1" dirty="0">
                <a:solidFill>
                  <a:srgbClr val="40BAD2"/>
                </a:solidFill>
              </a:rPr>
              <a:t>ride </a:t>
            </a:r>
            <a:r>
              <a:rPr lang="en-US" altLang="ko-KR" sz="1800" b="1" dirty="0"/>
              <a:t>the subway </a:t>
            </a:r>
            <a:r>
              <a:rPr lang="en-US" altLang="ko-KR" sz="1800" b="1" dirty="0">
                <a:solidFill>
                  <a:srgbClr val="40BAD2"/>
                </a:solidFill>
              </a:rPr>
              <a:t>by time</a:t>
            </a:r>
            <a:r>
              <a:rPr lang="en-US" altLang="ko-KR" sz="1800" b="1" dirty="0"/>
              <a:t> per day</a:t>
            </a:r>
            <a:endParaRPr lang="en-US" altLang="ko-KR" sz="1800" b="1" dirty="0">
              <a:solidFill>
                <a:srgbClr val="40BAD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D4B46D-30EE-4671-9780-E2FD60A6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68" y="1326704"/>
            <a:ext cx="11648864" cy="54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1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Query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604131" y="965566"/>
            <a:ext cx="10808455" cy="44120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Seoul subway data: The average number of people </a:t>
            </a:r>
            <a:r>
              <a:rPr lang="en-US" altLang="ko-KR" sz="1800" b="1" dirty="0">
                <a:solidFill>
                  <a:srgbClr val="40BAD2"/>
                </a:solidFill>
              </a:rPr>
              <a:t>ride</a:t>
            </a:r>
            <a:r>
              <a:rPr lang="en-US" altLang="ko-KR" sz="1800" b="1" dirty="0"/>
              <a:t> the subway </a:t>
            </a:r>
            <a:r>
              <a:rPr lang="en-US" altLang="ko-KR" sz="1800" b="1" dirty="0">
                <a:solidFill>
                  <a:srgbClr val="40BAD2"/>
                </a:solidFill>
              </a:rPr>
              <a:t>by station</a:t>
            </a:r>
            <a:r>
              <a:rPr lang="en-US" altLang="ko-KR" sz="1800" b="1" dirty="0"/>
              <a:t> per day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20C10F-0AF9-490D-92CC-806F324C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54" y="1879600"/>
            <a:ext cx="11795492" cy="37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Query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604131" y="965566"/>
            <a:ext cx="10808455" cy="42110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Seoul bus data: The average number of people </a:t>
            </a:r>
            <a:r>
              <a:rPr lang="en-US" altLang="ko-KR" sz="1800" b="1" dirty="0">
                <a:solidFill>
                  <a:srgbClr val="40BAD2"/>
                </a:solidFill>
              </a:rPr>
              <a:t>alight</a:t>
            </a:r>
            <a:r>
              <a:rPr lang="en-US" altLang="ko-KR" sz="1800" b="1" dirty="0"/>
              <a:t> the bus </a:t>
            </a:r>
            <a:r>
              <a:rPr lang="en-US" altLang="ko-KR" sz="1800" b="1" dirty="0">
                <a:solidFill>
                  <a:srgbClr val="40BAD2"/>
                </a:solidFill>
              </a:rPr>
              <a:t>by route</a:t>
            </a:r>
            <a:r>
              <a:rPr lang="en-US" altLang="ko-KR" sz="1800" b="1" dirty="0"/>
              <a:t> per day</a:t>
            </a:r>
            <a:endParaRPr lang="en-US" altLang="ko-KR" sz="1800" b="1" dirty="0">
              <a:solidFill>
                <a:srgbClr val="40BAD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09FCCF-67B1-4B5A-A9E1-000415174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53"/>
          <a:stretch/>
        </p:blipFill>
        <p:spPr>
          <a:xfrm>
            <a:off x="494934" y="1719530"/>
            <a:ext cx="9042347" cy="41729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129B46-0252-4891-8B50-F875E155D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51"/>
          <a:stretch/>
        </p:blipFill>
        <p:spPr>
          <a:xfrm>
            <a:off x="2773706" y="2456719"/>
            <a:ext cx="9042347" cy="269852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812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2A2F64-AB14-436F-842A-F01DB073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09" y="1503304"/>
            <a:ext cx="5852172" cy="43891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9F777C-A54A-416D-935B-BAEF3B08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37" y="1503304"/>
            <a:ext cx="5852172" cy="438912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604131" y="965566"/>
            <a:ext cx="10808455" cy="4425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Seoul bus data: The average number of people ride and alight the bus </a:t>
            </a:r>
            <a:r>
              <a:rPr lang="en-US" altLang="ko-KR" sz="1800" b="1" dirty="0">
                <a:solidFill>
                  <a:srgbClr val="40BAD2"/>
                </a:solidFill>
              </a:rPr>
              <a:t>by time</a:t>
            </a:r>
            <a:r>
              <a:rPr lang="en-US" altLang="ko-KR" sz="1800" b="1" dirty="0"/>
              <a:t> per day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FFF8D01-8FB2-43ED-832B-8E9A5B79A9DB}"/>
              </a:ext>
            </a:extLst>
          </p:cNvPr>
          <p:cNvSpPr/>
          <p:nvPr/>
        </p:nvSpPr>
        <p:spPr>
          <a:xfrm>
            <a:off x="2547211" y="1996440"/>
            <a:ext cx="633278" cy="581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B92234-6307-433E-AE6F-88C6CD467BBC}"/>
              </a:ext>
            </a:extLst>
          </p:cNvPr>
          <p:cNvSpPr/>
          <p:nvPr/>
        </p:nvSpPr>
        <p:spPr>
          <a:xfrm>
            <a:off x="4427410" y="1996440"/>
            <a:ext cx="633278" cy="582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8E1F61-1A97-4392-8063-FBA9C940D889}"/>
              </a:ext>
            </a:extLst>
          </p:cNvPr>
          <p:cNvSpPr/>
          <p:nvPr/>
        </p:nvSpPr>
        <p:spPr>
          <a:xfrm>
            <a:off x="10162345" y="2115530"/>
            <a:ext cx="633278" cy="582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D53321-6E5F-4BC5-A04E-4172ADFE3F68}"/>
              </a:ext>
            </a:extLst>
          </p:cNvPr>
          <p:cNvSpPr/>
          <p:nvPr/>
        </p:nvSpPr>
        <p:spPr>
          <a:xfrm>
            <a:off x="8399383" y="1996440"/>
            <a:ext cx="633278" cy="582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A011E-70EE-4D62-80F8-91DFA805963E}"/>
              </a:ext>
            </a:extLst>
          </p:cNvPr>
          <p:cNvSpPr txBox="1"/>
          <p:nvPr/>
        </p:nvSpPr>
        <p:spPr>
          <a:xfrm>
            <a:off x="3871968" y="4278630"/>
            <a:ext cx="237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 AM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6 PM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17CC8-7F5D-4D51-860D-068764F180E9}"/>
              </a:ext>
            </a:extLst>
          </p:cNvPr>
          <p:cNvSpPr txBox="1"/>
          <p:nvPr/>
        </p:nvSpPr>
        <p:spPr>
          <a:xfrm>
            <a:off x="9793931" y="4278630"/>
            <a:ext cx="237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 AM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6 PM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9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604131" y="965567"/>
            <a:ext cx="10808455" cy="44253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Seoul subway data: The average number of people ride and alight the subway </a:t>
            </a:r>
            <a:r>
              <a:rPr lang="en-US" altLang="ko-KR" sz="1800" b="1" dirty="0">
                <a:solidFill>
                  <a:srgbClr val="40BAD2"/>
                </a:solidFill>
              </a:rPr>
              <a:t>by time</a:t>
            </a:r>
            <a:r>
              <a:rPr lang="en-US" altLang="ko-KR" sz="1800" b="1" dirty="0"/>
              <a:t> per day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8F3AA-34A0-4844-BC23-1F330330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1" y="1503305"/>
            <a:ext cx="5852172" cy="4389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4F97E9-BEF4-4B98-BA14-5EC56DA7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28" y="1503305"/>
            <a:ext cx="5852172" cy="438912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AEDD2B5-D9A8-4398-A55F-A91336C0C3ED}"/>
              </a:ext>
            </a:extLst>
          </p:cNvPr>
          <p:cNvSpPr/>
          <p:nvPr/>
        </p:nvSpPr>
        <p:spPr>
          <a:xfrm>
            <a:off x="2744087" y="2243391"/>
            <a:ext cx="633278" cy="582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FD90E91-B9F8-4FE5-BA98-F644FCD3EF2D}"/>
              </a:ext>
            </a:extLst>
          </p:cNvPr>
          <p:cNvSpPr/>
          <p:nvPr/>
        </p:nvSpPr>
        <p:spPr>
          <a:xfrm>
            <a:off x="4612293" y="1894915"/>
            <a:ext cx="633278" cy="582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CCDF3D-F2A6-4988-8BC8-3F42619EBB92}"/>
              </a:ext>
            </a:extLst>
          </p:cNvPr>
          <p:cNvSpPr/>
          <p:nvPr/>
        </p:nvSpPr>
        <p:spPr>
          <a:xfrm>
            <a:off x="10166343" y="2204181"/>
            <a:ext cx="633278" cy="582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CF5A262-2368-4495-B1CD-D5F691C41826}"/>
              </a:ext>
            </a:extLst>
          </p:cNvPr>
          <p:cNvSpPr/>
          <p:nvPr/>
        </p:nvSpPr>
        <p:spPr>
          <a:xfrm>
            <a:off x="8388568" y="2022262"/>
            <a:ext cx="633278" cy="582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D817E-AF16-4B72-B2A2-A26545325017}"/>
              </a:ext>
            </a:extLst>
          </p:cNvPr>
          <p:cNvSpPr txBox="1"/>
          <p:nvPr/>
        </p:nvSpPr>
        <p:spPr>
          <a:xfrm>
            <a:off x="3871968" y="4278630"/>
            <a:ext cx="237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 AM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6 PM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F5CF0-3446-411B-8BAA-83D054EF237F}"/>
              </a:ext>
            </a:extLst>
          </p:cNvPr>
          <p:cNvSpPr txBox="1"/>
          <p:nvPr/>
        </p:nvSpPr>
        <p:spPr>
          <a:xfrm>
            <a:off x="9607665" y="4278629"/>
            <a:ext cx="237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 AM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6 PM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51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604131" y="965566"/>
            <a:ext cx="10808455" cy="40761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Seoul bus data: The average number of people ride and alight the bus </a:t>
            </a:r>
            <a:r>
              <a:rPr lang="en-US" altLang="ko-KR" sz="1800" b="1" dirty="0">
                <a:solidFill>
                  <a:srgbClr val="40BAD2"/>
                </a:solidFill>
              </a:rPr>
              <a:t>by station</a:t>
            </a:r>
            <a:r>
              <a:rPr lang="en-US" altLang="ko-KR" sz="1800" b="1" dirty="0"/>
              <a:t> per day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B53623-4926-4E94-92DD-C19DE7C4E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1" y="1400530"/>
            <a:ext cx="5852172" cy="43891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84D09A-0A88-4D50-8462-80C1D647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05" y="140052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5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604131" y="965567"/>
            <a:ext cx="10808455" cy="44253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Seoul bus data: The average number of people ride and alight the bus </a:t>
            </a:r>
            <a:r>
              <a:rPr lang="en-US" altLang="ko-KR" sz="1800" b="1" dirty="0">
                <a:solidFill>
                  <a:srgbClr val="40BAD2"/>
                </a:solidFill>
              </a:rPr>
              <a:t>by route</a:t>
            </a:r>
            <a:r>
              <a:rPr lang="en-US" altLang="ko-KR" sz="1800" b="1" dirty="0"/>
              <a:t> per day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70161-D5BD-42A2-9903-98C228D7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1" y="1503304"/>
            <a:ext cx="5852172" cy="4389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EC8D13-8BC0-49E3-BC35-CF8523FC5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851" y="150330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7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18853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8968" y="0"/>
            <a:ext cx="1209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132C4D4-44E8-477C-91BC-9BC111074BB8}"/>
              </a:ext>
            </a:extLst>
          </p:cNvPr>
          <p:cNvSpPr txBox="1">
            <a:spLocks/>
          </p:cNvSpPr>
          <p:nvPr/>
        </p:nvSpPr>
        <p:spPr>
          <a:xfrm>
            <a:off x="2880000" y="1268932"/>
            <a:ext cx="6691597" cy="4320136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Team members and roles of each member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Project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Introduction to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Optimization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Query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Demo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4072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604131" y="965567"/>
            <a:ext cx="10808455" cy="44129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Seoul subway data: The average number of people ride and alight the subway </a:t>
            </a:r>
            <a:r>
              <a:rPr lang="en-US" altLang="ko-KR" sz="1800" b="1" dirty="0">
                <a:solidFill>
                  <a:srgbClr val="40BAD2"/>
                </a:solidFill>
              </a:rPr>
              <a:t>by station</a:t>
            </a:r>
            <a:r>
              <a:rPr lang="en-US" altLang="ko-KR" sz="1800" b="1" dirty="0"/>
              <a:t> per day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9C6CA7-AD5B-4DB7-8244-936CB3CB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3" t="6899" r="6800" b="8695"/>
          <a:stretch/>
        </p:blipFill>
        <p:spPr>
          <a:xfrm>
            <a:off x="1435259" y="1406860"/>
            <a:ext cx="9213449" cy="47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74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604131" y="965567"/>
            <a:ext cx="10808455" cy="42905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Seoul subway data: The average number of people ride and alight the subway </a:t>
            </a:r>
            <a:r>
              <a:rPr lang="en-US" altLang="ko-KR" sz="1800" b="1" dirty="0">
                <a:solidFill>
                  <a:srgbClr val="40BAD2"/>
                </a:solidFill>
              </a:rPr>
              <a:t>by line</a:t>
            </a:r>
            <a:r>
              <a:rPr lang="en-US" altLang="ko-KR" sz="1800" b="1" dirty="0"/>
              <a:t> per day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950E1-4A1C-45B8-9B2E-82ECC5B94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5" t="7806" r="4999" b="7443"/>
          <a:stretch/>
        </p:blipFill>
        <p:spPr>
          <a:xfrm>
            <a:off x="1250738" y="1394624"/>
            <a:ext cx="9690523" cy="48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4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Demo 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[민트초코 팀]빅데이터시스템설계_기말발표_Demo">
            <a:hlinkClick r:id="" action="ppaction://media"/>
            <a:extLst>
              <a:ext uri="{FF2B5EF4-FFF2-40B4-BE49-F238E27FC236}">
                <a16:creationId xmlns:a16="http://schemas.microsoft.com/office/drawing/2014/main" id="{724E0B00-4253-41A1-93F5-E6EA6BE98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128" y="748787"/>
            <a:ext cx="11247743" cy="602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2728EE-C7A5-41DC-9D4C-F4389CDCEB81}"/>
              </a:ext>
            </a:extLst>
          </p:cNvPr>
          <p:cNvSpPr txBox="1"/>
          <p:nvPr/>
        </p:nvSpPr>
        <p:spPr>
          <a:xfrm>
            <a:off x="3313026" y="2767280"/>
            <a:ext cx="55659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</a:t>
            </a:r>
            <a:r>
              <a:rPr lang="ko-KR" altLang="en-US" sz="8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0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</a:t>
            </a:r>
            <a:endParaRPr lang="ko-KR" altLang="en-US" sz="80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85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2" y="37988"/>
            <a:ext cx="120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Team members and roles of each member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491335" y="1061000"/>
            <a:ext cx="3381639" cy="53696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buFont typeface="Wingdings" panose="05000000000000000000" pitchFamily="2" charset="2"/>
              <a:buChar char="Ø"/>
            </a:pPr>
            <a:r>
              <a:rPr lang="ko-KR" altLang="en-US" b="1" dirty="0"/>
              <a:t> 반예린</a:t>
            </a:r>
            <a:endParaRPr lang="en-US" altLang="ko-KR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00B0F0"/>
              </a:solidFill>
            </a:endParaRP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00B0F0"/>
                </a:solidFill>
              </a:rPr>
              <a:t>Collecting Data</a:t>
            </a:r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00B0F0"/>
              </a:solidFill>
            </a:endParaRP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00B0F0"/>
                </a:solidFill>
              </a:rPr>
              <a:t>Create queries and visualize data</a:t>
            </a:r>
          </a:p>
          <a:p>
            <a:pPr marL="0" indent="0" fontAlgn="base">
              <a:buNone/>
            </a:pPr>
            <a:r>
              <a:rPr lang="en-US" altLang="ko-KR" sz="1600" b="1" dirty="0">
                <a:solidFill>
                  <a:srgbClr val="00B0F0"/>
                </a:solidFill>
              </a:rPr>
              <a:t>-About the number of people ride and alight the bus by time/route/station</a:t>
            </a:r>
          </a:p>
          <a:p>
            <a:pPr marL="0" indent="0" fontAlgn="base">
              <a:buNone/>
            </a:pPr>
            <a:r>
              <a:rPr lang="en-US" altLang="ko-KR" sz="1600" b="1" dirty="0">
                <a:solidFill>
                  <a:srgbClr val="00B0F0"/>
                </a:solidFill>
              </a:rPr>
              <a:t>-About the number of people ride and alight the subway by time</a:t>
            </a:r>
          </a:p>
          <a:p>
            <a:pPr marL="0" indent="0" fontAlgn="base">
              <a:buNone/>
            </a:pPr>
            <a:endParaRPr lang="en-US" altLang="ko-KR" sz="1600" b="1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00B0F0"/>
                </a:solidFill>
              </a:rPr>
              <a:t>Bus Data Optimization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FB96CC1-6BF8-4FCD-8BD6-3DFA4941A003}"/>
              </a:ext>
            </a:extLst>
          </p:cNvPr>
          <p:cNvSpPr txBox="1">
            <a:spLocks/>
          </p:cNvSpPr>
          <p:nvPr/>
        </p:nvSpPr>
        <p:spPr>
          <a:xfrm>
            <a:off x="4550294" y="1061001"/>
            <a:ext cx="3381639" cy="5369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buFont typeface="Wingdings" panose="05000000000000000000" pitchFamily="2" charset="2"/>
              <a:buChar char="Ø"/>
            </a:pPr>
            <a:r>
              <a:rPr lang="ko-KR" altLang="en-US" b="1" dirty="0"/>
              <a:t> </a:t>
            </a:r>
            <a:r>
              <a:rPr lang="ko-KR" altLang="en-US" b="1" dirty="0" err="1"/>
              <a:t>배나영</a:t>
            </a:r>
            <a:endParaRPr lang="en-US" altLang="ko-KR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00B0F0"/>
              </a:solidFill>
            </a:endParaRP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00B0F0"/>
                </a:solidFill>
              </a:rPr>
              <a:t>Collecting Data</a:t>
            </a:r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00B0F0"/>
              </a:solidFill>
            </a:endParaRP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00B0F0"/>
                </a:solidFill>
              </a:rPr>
              <a:t>Create queries and visualize data</a:t>
            </a:r>
          </a:p>
          <a:p>
            <a:pPr marL="0" indent="0" fontAlgn="base">
              <a:buNone/>
            </a:pPr>
            <a:r>
              <a:rPr lang="en-US" altLang="ko-KR" sz="1600" b="1" dirty="0">
                <a:solidFill>
                  <a:srgbClr val="00B0F0"/>
                </a:solidFill>
              </a:rPr>
              <a:t>-About the number of people ride and alight the subway by line/station</a:t>
            </a:r>
          </a:p>
          <a:p>
            <a:pPr marL="0" indent="0" fontAlgn="base">
              <a:buNone/>
            </a:pPr>
            <a:endParaRPr lang="en-US" altLang="ko-KR" sz="1600" b="1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00B0F0"/>
                </a:solidFill>
              </a:rPr>
              <a:t>Subway Data Optimization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0DF5D264-AC2D-402F-9119-E1001EEF2D19}"/>
              </a:ext>
            </a:extLst>
          </p:cNvPr>
          <p:cNvSpPr txBox="1">
            <a:spLocks/>
          </p:cNvSpPr>
          <p:nvPr/>
        </p:nvSpPr>
        <p:spPr>
          <a:xfrm>
            <a:off x="8524413" y="1061000"/>
            <a:ext cx="3381639" cy="5369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buFont typeface="Wingdings" panose="05000000000000000000" pitchFamily="2" charset="2"/>
              <a:buChar char="Ø"/>
            </a:pPr>
            <a:r>
              <a:rPr lang="ko-KR" altLang="en-US" b="1" dirty="0"/>
              <a:t> 엄은지</a:t>
            </a:r>
            <a:endParaRPr lang="en-US" altLang="ko-KR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00B0F0"/>
              </a:solidFill>
            </a:endParaRP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00B0F0"/>
                </a:solidFill>
              </a:rPr>
              <a:t>Collecting Data</a:t>
            </a:r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72248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2" y="37988"/>
            <a:ext cx="120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Project Introduction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FCE3AC3-E150-409B-AA00-06FCDD80D652}"/>
              </a:ext>
            </a:extLst>
          </p:cNvPr>
          <p:cNvSpPr txBox="1">
            <a:spLocks/>
          </p:cNvSpPr>
          <p:nvPr/>
        </p:nvSpPr>
        <p:spPr>
          <a:xfrm>
            <a:off x="710088" y="744717"/>
            <a:ext cx="10808455" cy="547697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About Topic</a:t>
            </a:r>
          </a:p>
          <a:p>
            <a:pPr fontAlgn="base">
              <a:buFont typeface="Wingdings" panose="05000000000000000000" pitchFamily="2" charset="2"/>
              <a:buChar char="Ø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b="1" dirty="0"/>
          </a:p>
          <a:p>
            <a:pPr marL="0" indent="0" fontAlgn="base">
              <a:buNone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Ø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Ø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Development Environment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"/>
              </a:rPr>
              <a:t>Python, PyCharm, MongoDB, GitHub</a:t>
            </a:r>
            <a:endParaRPr lang="en-US" altLang="ko-KR" sz="18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68E0BA4-919D-4C9B-BD1D-A3004777ABC8}"/>
              </a:ext>
            </a:extLst>
          </p:cNvPr>
          <p:cNvSpPr/>
          <p:nvPr/>
        </p:nvSpPr>
        <p:spPr>
          <a:xfrm>
            <a:off x="1444535" y="2231796"/>
            <a:ext cx="3044858" cy="1197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71412-2956-4555-9373-CE914B8712E4}"/>
              </a:ext>
            </a:extLst>
          </p:cNvPr>
          <p:cNvSpPr txBox="1"/>
          <p:nvPr/>
        </p:nvSpPr>
        <p:spPr>
          <a:xfrm>
            <a:off x="1821607" y="2645732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Seoul Bus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73A9C62-8A0B-4F41-96E1-01A640276C14}"/>
              </a:ext>
            </a:extLst>
          </p:cNvPr>
          <p:cNvSpPr/>
          <p:nvPr/>
        </p:nvSpPr>
        <p:spPr>
          <a:xfrm>
            <a:off x="1444535" y="3676454"/>
            <a:ext cx="3044858" cy="1197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F4468-22F3-490B-AB2E-2AA6B95AD00F}"/>
              </a:ext>
            </a:extLst>
          </p:cNvPr>
          <p:cNvSpPr txBox="1"/>
          <p:nvPr/>
        </p:nvSpPr>
        <p:spPr>
          <a:xfrm>
            <a:off x="1821607" y="4090390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Seoul Subway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4033B5B-F8F0-493B-A48D-8BCAD6F7F3A3}"/>
              </a:ext>
            </a:extLst>
          </p:cNvPr>
          <p:cNvSpPr/>
          <p:nvPr/>
        </p:nvSpPr>
        <p:spPr>
          <a:xfrm>
            <a:off x="4866465" y="3015064"/>
            <a:ext cx="2875175" cy="8861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0A0B8-0579-4956-B9A4-F7786DB7F9E8}"/>
              </a:ext>
            </a:extLst>
          </p:cNvPr>
          <p:cNvSpPr txBox="1"/>
          <p:nvPr/>
        </p:nvSpPr>
        <p:spPr>
          <a:xfrm>
            <a:off x="4968589" y="3273458"/>
            <a:ext cx="251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Query &amp; Visualization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D496A-8D34-4A0D-A333-004EB8234868}"/>
              </a:ext>
            </a:extLst>
          </p:cNvPr>
          <p:cNvSpPr txBox="1"/>
          <p:nvPr/>
        </p:nvSpPr>
        <p:spPr>
          <a:xfrm>
            <a:off x="8021919" y="2890061"/>
            <a:ext cx="3552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"/>
              </a:rPr>
              <a:t>Seoul Public Transportation Usage Analysis</a:t>
            </a:r>
            <a:endParaRPr lang="ko-KR" altLang="en-US" sz="2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6C7B1D-CE1A-4DA4-97E8-FD4A5C88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07" y="1126994"/>
            <a:ext cx="35528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0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2" y="37988"/>
            <a:ext cx="120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Project Introduction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FCE3AC3-E150-409B-AA00-06FCDD80D652}"/>
              </a:ext>
            </a:extLst>
          </p:cNvPr>
          <p:cNvSpPr txBox="1">
            <a:spLocks/>
          </p:cNvSpPr>
          <p:nvPr/>
        </p:nvSpPr>
        <p:spPr>
          <a:xfrm>
            <a:off x="785629" y="844182"/>
            <a:ext cx="10808455" cy="86140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Project Management</a:t>
            </a:r>
            <a:endParaRPr lang="en-US" altLang="ko-KR" sz="1800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800" dirty="0"/>
              <a:t>https://github.com/BanYerin/SeoulPublicTransportation_Analysis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71412-2956-4555-9373-CE914B8712E4}"/>
              </a:ext>
            </a:extLst>
          </p:cNvPr>
          <p:cNvSpPr txBox="1"/>
          <p:nvPr/>
        </p:nvSpPr>
        <p:spPr>
          <a:xfrm>
            <a:off x="1474385" y="2271017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Seoul Bus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F4468-22F3-490B-AB2E-2AA6B95AD00F}"/>
              </a:ext>
            </a:extLst>
          </p:cNvPr>
          <p:cNvSpPr txBox="1"/>
          <p:nvPr/>
        </p:nvSpPr>
        <p:spPr>
          <a:xfrm>
            <a:off x="1474385" y="3715675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Seoul Subway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EC955B-1D17-40D2-BAD7-A4E6891A2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1"/>
          <a:stretch/>
        </p:blipFill>
        <p:spPr>
          <a:xfrm>
            <a:off x="2040045" y="1705584"/>
            <a:ext cx="7284826" cy="4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0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37988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 to dataset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C4F67E2-9F3F-4F50-82B1-660C9F5C8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6" t="8531" r="21627" b="61244"/>
          <a:stretch/>
        </p:blipFill>
        <p:spPr>
          <a:xfrm>
            <a:off x="705089" y="2057771"/>
            <a:ext cx="3421930" cy="4210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0E339305-0D28-4161-9AD3-D362C9475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7" t="38384" r="21926" b="27959"/>
          <a:stretch/>
        </p:blipFill>
        <p:spPr>
          <a:xfrm>
            <a:off x="4573994" y="2057771"/>
            <a:ext cx="3063711" cy="4210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4376629-D5E7-419A-A415-8AF537C9A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0" t="71631" r="22319"/>
          <a:stretch/>
        </p:blipFill>
        <p:spPr>
          <a:xfrm>
            <a:off x="8064983" y="2127346"/>
            <a:ext cx="3379855" cy="3832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9C38092-094B-4A2E-B79F-4615830B37B6}"/>
              </a:ext>
            </a:extLst>
          </p:cNvPr>
          <p:cNvSpPr txBox="1">
            <a:spLocks/>
          </p:cNvSpPr>
          <p:nvPr/>
        </p:nvSpPr>
        <p:spPr>
          <a:xfrm>
            <a:off x="205308" y="898079"/>
            <a:ext cx="11986692" cy="838846"/>
          </a:xfrm>
          <a:prstGeom prst="rect">
            <a:avLst/>
          </a:prstGeom>
          <a:noFill/>
          <a:ln w="38100">
            <a:noFill/>
          </a:ln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ko-KR" altLang="en-US" b="1" dirty="0"/>
              <a:t> </a:t>
            </a:r>
            <a:r>
              <a:rPr lang="en-US" altLang="ko-KR" b="1" dirty="0"/>
              <a:t>Seoul bus data: The number of people ride and alight the bus by time/route/station </a:t>
            </a:r>
          </a:p>
          <a:p>
            <a:pPr marL="0" indent="0" algn="ctr">
              <a:buNone/>
            </a:pPr>
            <a:r>
              <a:rPr lang="en-US" altLang="ko-KR" b="1" dirty="0"/>
              <a:t>(2020. 9. 3 ~ 2021. 5. 3)</a:t>
            </a:r>
          </a:p>
        </p:txBody>
      </p:sp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301130D-6FD4-49AA-8AE5-280FA9F2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43" y="2306250"/>
            <a:ext cx="11523136" cy="2418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732B19-E58A-492C-A737-215564DDEA8C}"/>
              </a:ext>
            </a:extLst>
          </p:cNvPr>
          <p:cNvSpPr/>
          <p:nvPr/>
        </p:nvSpPr>
        <p:spPr>
          <a:xfrm>
            <a:off x="6720840" y="4282440"/>
            <a:ext cx="1798320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5FECD7-9F1A-46B3-B68D-33A00908B608}"/>
              </a:ext>
            </a:extLst>
          </p:cNvPr>
          <p:cNvSpPr/>
          <p:nvPr/>
        </p:nvSpPr>
        <p:spPr>
          <a:xfrm>
            <a:off x="3167763" y="4450080"/>
            <a:ext cx="1689987" cy="217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5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37988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 to dataset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172DA1A-38BE-4FEB-AD0A-53BBC765A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5" t="8907" r="21972" b="60819"/>
          <a:stretch/>
        </p:blipFill>
        <p:spPr>
          <a:xfrm>
            <a:off x="740798" y="2177846"/>
            <a:ext cx="3033915" cy="362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2A7D8C45-27FF-49B6-8F89-D6E2DCDD2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2" t="69861" r="20220" b="-1"/>
          <a:stretch/>
        </p:blipFill>
        <p:spPr>
          <a:xfrm>
            <a:off x="8176700" y="2220988"/>
            <a:ext cx="3131819" cy="3497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414D3C6C-1DF7-45B5-9627-7E3A390A6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9" t="38573" r="22506" b="31324"/>
          <a:stretch/>
        </p:blipFill>
        <p:spPr>
          <a:xfrm>
            <a:off x="4409797" y="2138047"/>
            <a:ext cx="3131819" cy="36633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6D56EC-6C8A-43A2-8601-E2A43A391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28" y="2453784"/>
            <a:ext cx="11972645" cy="1064623"/>
          </a:xfrm>
          <a:prstGeom prst="rect">
            <a:avLst/>
          </a:prstGeom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7BA8E6C3-4C49-464F-86DA-7E583FC8538A}"/>
              </a:ext>
            </a:extLst>
          </p:cNvPr>
          <p:cNvSpPr txBox="1">
            <a:spLocks/>
          </p:cNvSpPr>
          <p:nvPr/>
        </p:nvSpPr>
        <p:spPr>
          <a:xfrm>
            <a:off x="185565" y="862675"/>
            <a:ext cx="11986692" cy="838846"/>
          </a:xfrm>
          <a:prstGeom prst="rect">
            <a:avLst/>
          </a:prstGeom>
          <a:noFill/>
          <a:ln w="38100">
            <a:noFill/>
          </a:ln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ko-KR" altLang="en-US" b="1" dirty="0"/>
              <a:t> </a:t>
            </a:r>
            <a:r>
              <a:rPr lang="en-US" altLang="ko-KR" b="1" dirty="0"/>
              <a:t>Seoul subway data: The number of people ride and alight the bus by time/line/station </a:t>
            </a:r>
          </a:p>
          <a:p>
            <a:pPr marL="0" indent="0" algn="ctr">
              <a:buNone/>
            </a:pPr>
            <a:r>
              <a:rPr lang="en-US" altLang="ko-KR" b="1" dirty="0"/>
              <a:t>(2015. 12. 23 ~ 2021. 5. 3)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5F6C3B-899C-404A-9B87-5A2A8B1460D3}"/>
              </a:ext>
            </a:extLst>
          </p:cNvPr>
          <p:cNvSpPr/>
          <p:nvPr/>
        </p:nvSpPr>
        <p:spPr>
          <a:xfrm>
            <a:off x="7069843" y="3042920"/>
            <a:ext cx="1246117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9BED84-A9D7-4715-AE69-ED7115298CFE}"/>
              </a:ext>
            </a:extLst>
          </p:cNvPr>
          <p:cNvSpPr/>
          <p:nvPr/>
        </p:nvSpPr>
        <p:spPr>
          <a:xfrm>
            <a:off x="2910330" y="3211830"/>
            <a:ext cx="1514985" cy="217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3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9708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 to dataset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9C38092-094B-4A2E-B79F-4615830B37B6}"/>
              </a:ext>
            </a:extLst>
          </p:cNvPr>
          <p:cNvSpPr txBox="1">
            <a:spLocks/>
          </p:cNvSpPr>
          <p:nvPr/>
        </p:nvSpPr>
        <p:spPr>
          <a:xfrm>
            <a:off x="185565" y="723775"/>
            <a:ext cx="11986692" cy="440345"/>
          </a:xfrm>
          <a:prstGeom prst="rect">
            <a:avLst/>
          </a:prstGeom>
          <a:noFill/>
          <a:ln w="38100">
            <a:noFill/>
          </a:ln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ko-KR" altLang="en-US" b="1" dirty="0"/>
              <a:t> </a:t>
            </a:r>
            <a:r>
              <a:rPr lang="en-US" altLang="ko-KR" b="1" dirty="0"/>
              <a:t>Deletion of Missing value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932D151-6B0A-41B8-B9B6-1FF962499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" b="29813"/>
          <a:stretch/>
        </p:blipFill>
        <p:spPr>
          <a:xfrm>
            <a:off x="561740" y="1482099"/>
            <a:ext cx="4884420" cy="4505439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120ABF8-B47D-4B97-8479-3FF7745CA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025" r="52541" b="24768"/>
          <a:stretch/>
        </p:blipFill>
        <p:spPr>
          <a:xfrm>
            <a:off x="6665041" y="1475395"/>
            <a:ext cx="4942069" cy="185165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0FD984B-9287-4DC3-B688-6AE661BCFE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000" r="52297"/>
          <a:stretch/>
        </p:blipFill>
        <p:spPr>
          <a:xfrm>
            <a:off x="6665040" y="4110456"/>
            <a:ext cx="4942069" cy="2373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B0D20-0393-4014-9291-D0B8B3D6C2FB}"/>
              </a:ext>
            </a:extLst>
          </p:cNvPr>
          <p:cNvSpPr txBox="1"/>
          <p:nvPr/>
        </p:nvSpPr>
        <p:spPr>
          <a:xfrm>
            <a:off x="8678799" y="3413226"/>
            <a:ext cx="677108" cy="685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200" b="1" dirty="0"/>
              <a:t>. . 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BA26A-0F0B-46A9-8235-5D3075A59725}"/>
              </a:ext>
            </a:extLst>
          </p:cNvPr>
          <p:cNvSpPr txBox="1"/>
          <p:nvPr/>
        </p:nvSpPr>
        <p:spPr>
          <a:xfrm>
            <a:off x="2684589" y="5987538"/>
            <a:ext cx="677108" cy="685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200" b="1" dirty="0"/>
              <a:t>. . .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E7DAA9-1320-40DE-91F0-2FBCAC0C45F6}"/>
              </a:ext>
            </a:extLst>
          </p:cNvPr>
          <p:cNvSpPr/>
          <p:nvPr/>
        </p:nvSpPr>
        <p:spPr>
          <a:xfrm>
            <a:off x="6379214" y="1237156"/>
            <a:ext cx="5484839" cy="5459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A8C58-2DE7-4CD4-908F-3FFA9C13909F}"/>
              </a:ext>
            </a:extLst>
          </p:cNvPr>
          <p:cNvSpPr/>
          <p:nvPr/>
        </p:nvSpPr>
        <p:spPr>
          <a:xfrm>
            <a:off x="327949" y="1230991"/>
            <a:ext cx="5378370" cy="5459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02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004948" y="86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07A2-2910-4104-8ADE-F5B4DE7E7734}"/>
              </a:ext>
            </a:extLst>
          </p:cNvPr>
          <p:cNvSpPr txBox="1"/>
          <p:nvPr/>
        </p:nvSpPr>
        <p:spPr>
          <a:xfrm>
            <a:off x="19703" y="19134"/>
            <a:ext cx="121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Optimization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ED7C8C8-01E0-442C-A835-5C7E522B651B}"/>
              </a:ext>
            </a:extLst>
          </p:cNvPr>
          <p:cNvSpPr txBox="1">
            <a:spLocks/>
          </p:cNvSpPr>
          <p:nvPr/>
        </p:nvSpPr>
        <p:spPr>
          <a:xfrm>
            <a:off x="775581" y="1062990"/>
            <a:ext cx="10808455" cy="488061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Indexing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800" dirty="0"/>
              <a:t>Bus</a:t>
            </a:r>
            <a:r>
              <a:rPr lang="ko-KR" altLang="en-US" sz="1800" dirty="0"/>
              <a:t> </a:t>
            </a:r>
            <a:r>
              <a:rPr lang="en-US" altLang="ko-KR" sz="1800" dirty="0"/>
              <a:t>Data Indexing: About </a:t>
            </a:r>
            <a:r>
              <a:rPr lang="en-US" altLang="ko-KR" sz="1800" dirty="0" err="1">
                <a:solidFill>
                  <a:srgbClr val="40BAD2"/>
                </a:solidFill>
              </a:rPr>
              <a:t>bus_route_no</a:t>
            </a:r>
            <a:r>
              <a:rPr lang="en-US" altLang="ko-KR" sz="1800" dirty="0">
                <a:solidFill>
                  <a:srgbClr val="40BAD2"/>
                </a:solidFill>
              </a:rPr>
              <a:t>(route num), </a:t>
            </a:r>
            <a:r>
              <a:rPr lang="en-US" altLang="ko-KR" sz="1800" dirty="0" err="1">
                <a:solidFill>
                  <a:srgbClr val="40BAD2"/>
                </a:solidFill>
              </a:rPr>
              <a:t>bus_sta_nm</a:t>
            </a:r>
            <a:r>
              <a:rPr lang="en-US" altLang="ko-KR" sz="1800" dirty="0">
                <a:solidFill>
                  <a:srgbClr val="40BAD2"/>
                </a:solidFill>
              </a:rPr>
              <a:t>(station name)  </a:t>
            </a:r>
            <a:r>
              <a:rPr lang="en-US" altLang="ko-KR" sz="1800" dirty="0"/>
              <a:t>Field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altLang="ko-KR" sz="1800" dirty="0"/>
              <a:t>Subway</a:t>
            </a:r>
            <a:r>
              <a:rPr lang="ko-KR" altLang="en-US" sz="1800" dirty="0"/>
              <a:t> </a:t>
            </a:r>
            <a:r>
              <a:rPr lang="en-US" altLang="ko-KR" sz="1800" dirty="0"/>
              <a:t>Data Indexing : About </a:t>
            </a:r>
            <a:r>
              <a:rPr lang="en-US" altLang="ko-KR" sz="1800" dirty="0" err="1">
                <a:solidFill>
                  <a:srgbClr val="40BAD2"/>
                </a:solidFill>
              </a:rPr>
              <a:t>sub_sta_nm</a:t>
            </a:r>
            <a:r>
              <a:rPr lang="en-US" altLang="ko-KR" sz="1800" dirty="0">
                <a:solidFill>
                  <a:srgbClr val="40BAD2"/>
                </a:solidFill>
              </a:rPr>
              <a:t>(station name), </a:t>
            </a:r>
            <a:r>
              <a:rPr lang="en-US" altLang="ko-KR" sz="1800" dirty="0" err="1">
                <a:solidFill>
                  <a:srgbClr val="40BAD2"/>
                </a:solidFill>
              </a:rPr>
              <a:t>line_num</a:t>
            </a:r>
            <a:r>
              <a:rPr lang="en-US" altLang="ko-KR" sz="1800" dirty="0">
                <a:solidFill>
                  <a:srgbClr val="40BAD2"/>
                </a:solidFill>
              </a:rPr>
              <a:t>(line name)</a:t>
            </a:r>
            <a:r>
              <a:rPr lang="en-US" altLang="ko-KR" sz="1800" dirty="0"/>
              <a:t> Field</a:t>
            </a:r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b="1" dirty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800" b="1" dirty="0"/>
              <a:t>Replication</a:t>
            </a:r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dirty="0"/>
          </a:p>
          <a:p>
            <a:pPr fontAlgn="base">
              <a:buFont typeface="Wingdings" panose="05000000000000000000" pitchFamily="2" charset="2"/>
              <a:buChar char="ü"/>
            </a:pPr>
            <a:endParaRPr lang="en-US" altLang="ko-KR" sz="18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9AF8338-7CC0-4392-8392-E852C825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144" y="3223261"/>
            <a:ext cx="5762320" cy="284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13768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12397</TotalTime>
  <Words>537</Words>
  <Application>Microsoft Office PowerPoint</Application>
  <PresentationFormat>와이드스크린</PresentationFormat>
  <Paragraphs>139</Paragraphs>
  <Slides>23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Noto Sans</vt:lpstr>
      <vt:lpstr>맑은 고딕</vt:lpstr>
      <vt:lpstr>배달의민족 도현</vt:lpstr>
      <vt:lpstr>Corbel</vt:lpstr>
      <vt:lpstr>Wingdings</vt:lpstr>
      <vt:lpstr>Wingdings 2</vt:lpstr>
      <vt:lpstr>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>bohoon</dc:creator>
  <cp:lastModifiedBy>예린 반</cp:lastModifiedBy>
  <cp:revision>1378</cp:revision>
  <cp:lastPrinted>2021-06-07T12:45:07Z</cp:lastPrinted>
  <dcterms:created xsi:type="dcterms:W3CDTF">2018-07-26T00:20:12Z</dcterms:created>
  <dcterms:modified xsi:type="dcterms:W3CDTF">2021-06-13T21:20:53Z</dcterms:modified>
</cp:coreProperties>
</file>